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f0792e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07f0792e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82894bc9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82894bc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7f0792e65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107f0792e6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7f0792e6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07f0792e6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82894bc98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082894bc9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82894bc98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082894bc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7f63ac61a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07f63ac61a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7f0792e6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07f0792e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7f0792e65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07f0792e65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7f0792e65_0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07f0792e6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f63ac61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07f63ac6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61cc4a6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f861cc4a6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861cc4a69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f861cc4a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88cd62cd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088cd62cd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f0792e6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07f0792e6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hyperlink" Target="https://github.com/athornton1618/SpotifyClassifier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95275" y="411950"/>
            <a:ext cx="47334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SpotifyClassifier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5275" y="1435875"/>
            <a:ext cx="55881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ELEN E6893 Big Data Analytics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Presented</a:t>
            </a:r>
            <a:r>
              <a:rPr lang="en-US" sz="1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002060"/>
                </a:solidFill>
              </a:rPr>
              <a:t>December 17, 2021</a:t>
            </a:r>
            <a:endParaRPr sz="1800" b="1">
              <a:solidFill>
                <a:srgbClr val="002060"/>
              </a:solidFill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67" name="Google Shape;67;p1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25" y="319175"/>
            <a:ext cx="3182050" cy="42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33200" y="2847725"/>
            <a:ext cx="20796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1</a:t>
            </a:r>
            <a:r>
              <a:rPr lang="en-US" sz="1600" b="1" baseline="30000">
                <a:solidFill>
                  <a:srgbClr val="002060"/>
                </a:solidFill>
              </a:rPr>
              <a:t>st</a:t>
            </a:r>
            <a:r>
              <a:rPr lang="en-US" sz="1600" b="1">
                <a:solidFill>
                  <a:srgbClr val="002060"/>
                </a:solidFill>
              </a:rPr>
              <a:t> Alex Thornton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Electrical Eng.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apt2141@columbia.edu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1983375" y="2847725"/>
            <a:ext cx="21684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2</a:t>
            </a:r>
            <a:r>
              <a:rPr lang="en-US" sz="1600" b="1" baseline="30000">
                <a:solidFill>
                  <a:srgbClr val="002060"/>
                </a:solidFill>
              </a:rPr>
              <a:t>nd</a:t>
            </a:r>
            <a:r>
              <a:rPr lang="en-US" sz="1600" b="1">
                <a:solidFill>
                  <a:srgbClr val="002060"/>
                </a:solidFill>
              </a:rPr>
              <a:t> Elmira Aliyeva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Computer Science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ae2970@columbia.edu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963775" y="2847725"/>
            <a:ext cx="21684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3</a:t>
            </a:r>
            <a:r>
              <a:rPr lang="en-US" sz="1600" b="1" baseline="30000">
                <a:solidFill>
                  <a:srgbClr val="002060"/>
                </a:solidFill>
              </a:rPr>
              <a:t>rd</a:t>
            </a:r>
            <a:r>
              <a:rPr lang="en-US" sz="1600" b="1">
                <a:solidFill>
                  <a:srgbClr val="002060"/>
                </a:solidFill>
              </a:rPr>
              <a:t> Tanvi Pande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Computer Science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tp2673@columbia.edu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82" name="Google Shape;182;p2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3" name="Google Shape;18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Super-Genres as a Graph</a:t>
            </a:r>
            <a:endParaRPr sz="30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225" y="625812"/>
            <a:ext cx="4323800" cy="38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247675" y="10835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Maybe 'super-genre' hierarchy model was an oversimplification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Perhaps some subgenres belong to more than one cluster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Ex: "alt-rock" = "rock"&amp;"alternative"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We set out to find more representative super-genres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Also want to identify problematic (highly interconnected) subgenres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7" name="Google Shape;187;p23"/>
          <p:cNvSpPr txBox="1"/>
          <p:nvPr/>
        </p:nvSpPr>
        <p:spPr>
          <a:xfrm>
            <a:off x="5048651" y="42133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9. Our expected underlying structure</a:t>
            </a:r>
            <a:endParaRPr i="1"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94" name="Google Shape;194;p2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5" name="Google Shape;19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Inter-Connectivity-Rank </a:t>
            </a:r>
            <a:endParaRPr sz="3000"/>
          </a:p>
        </p:txBody>
      </p:sp>
      <p:sp>
        <p:nvSpPr>
          <p:cNvPr id="197" name="Google Shape;197;p24"/>
          <p:cNvSpPr txBox="1"/>
          <p:nvPr/>
        </p:nvSpPr>
        <p:spPr>
          <a:xfrm>
            <a:off x="247675" y="10835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Find tracks that were recommended for multiple genres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Create graph with subgenres = nodes, subgenre-subgenre overlap = edges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Rank subgenres with highest number of 'collisions' (cross labelled tracks w/ other subgenres)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Think opposite of PageRank, less connections is better!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850" y="185050"/>
            <a:ext cx="2907125" cy="44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05" name="Google Shape;205;p2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6" name="Google Shape;20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5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Inter-Connectivity Visualized</a:t>
            </a:r>
            <a:endParaRPr sz="30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75" y="710701"/>
            <a:ext cx="6383524" cy="3816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5"/>
          <p:cNvCxnSpPr>
            <a:stCxn id="210" idx="1"/>
            <a:endCxn id="211" idx="6"/>
          </p:cNvCxnSpPr>
          <p:nvPr/>
        </p:nvCxnSpPr>
        <p:spPr>
          <a:xfrm flipH="1">
            <a:off x="4771675" y="1988600"/>
            <a:ext cx="2371800" cy="111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5"/>
          <p:cNvSpPr/>
          <p:nvPr/>
        </p:nvSpPr>
        <p:spPr>
          <a:xfrm>
            <a:off x="4401475" y="3041700"/>
            <a:ext cx="370200" cy="12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3991425" y="2862300"/>
            <a:ext cx="370200" cy="179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" name="Google Shape;213;p25"/>
          <p:cNvCxnSpPr>
            <a:stCxn id="212" idx="2"/>
          </p:cNvCxnSpPr>
          <p:nvPr/>
        </p:nvCxnSpPr>
        <p:spPr>
          <a:xfrm flipH="1">
            <a:off x="1811325" y="2952000"/>
            <a:ext cx="2180100" cy="1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5"/>
          <p:cNvSpPr txBox="1"/>
          <p:nvPr/>
        </p:nvSpPr>
        <p:spPr>
          <a:xfrm>
            <a:off x="457325" y="2585875"/>
            <a:ext cx="15432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Unsurprising 'blues' is central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25"/>
          <p:cNvSpPr txBox="1"/>
          <p:nvPr/>
        </p:nvSpPr>
        <p:spPr>
          <a:xfrm>
            <a:off x="7143475" y="1209350"/>
            <a:ext cx="15432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Not expecting 'sleep' to be so connected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5"/>
          <p:cNvSpPr txBox="1"/>
          <p:nvPr/>
        </p:nvSpPr>
        <p:spPr>
          <a:xfrm>
            <a:off x="2895026" y="4334200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10. True underlying structure</a:t>
            </a:r>
            <a:endParaRPr i="1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22" name="Google Shape;222;p2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3" name="Google Shape;22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Top Inter-Connectivity-Ranked Subgenres</a:t>
            </a:r>
            <a:endParaRPr sz="3000"/>
          </a:p>
        </p:txBody>
      </p:sp>
      <p:sp>
        <p:nvSpPr>
          <p:cNvPr id="225" name="Google Shape;225;p26"/>
          <p:cNvSpPr txBox="1"/>
          <p:nvPr/>
        </p:nvSpPr>
        <p:spPr>
          <a:xfrm>
            <a:off x="247675" y="11501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Ranked based on subgenre overlap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'chill', 'study', and 'sleep', rounded out the top 3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Interestingly, these were all part of our 'easy-listening' super-genre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'guitar', 'party, and 'acoustic' are unsurprising offenders, as they are vague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26"/>
          <p:cNvSpPr txBox="1"/>
          <p:nvPr/>
        </p:nvSpPr>
        <p:spPr>
          <a:xfrm>
            <a:off x="5048651" y="42133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11. Top interconnected subgenres</a:t>
            </a:r>
            <a:endParaRPr i="1"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000" y="996988"/>
            <a:ext cx="4034907" cy="31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34" name="Google Shape;234;p2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5" name="Google Shape;23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Actions from Findings</a:t>
            </a:r>
            <a:endParaRPr sz="3000"/>
          </a:p>
        </p:txBody>
      </p:sp>
      <p:sp>
        <p:nvSpPr>
          <p:cNvPr id="237" name="Google Shape;237;p27"/>
          <p:cNvSpPr txBox="1"/>
          <p:nvPr/>
        </p:nvSpPr>
        <p:spPr>
          <a:xfrm>
            <a:off x="247675" y="1150125"/>
            <a:ext cx="42741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Tossed top 10 scoring subgenres from Inter-Connectivity-Rank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Improved model result to the findings previously shown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See updated Sunburst diagram for dataset without highly connected subgenres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27"/>
          <p:cNvSpPr txBox="1"/>
          <p:nvPr/>
        </p:nvSpPr>
        <p:spPr>
          <a:xfrm>
            <a:off x="5048651" y="4213325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11. Updated dataset hierarchy</a:t>
            </a:r>
            <a:endParaRPr i="1"/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250" y="844800"/>
            <a:ext cx="3183391" cy="31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46" name="Google Shape;246;p2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7" name="Google Shape;24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Improved Algorithm </a:t>
            </a:r>
            <a:endParaRPr sz="3000"/>
          </a:p>
        </p:txBody>
      </p:sp>
      <p:sp>
        <p:nvSpPr>
          <p:cNvPr id="249" name="Google Shape;249;p28"/>
          <p:cNvSpPr txBox="1"/>
          <p:nvPr/>
        </p:nvSpPr>
        <p:spPr>
          <a:xfrm>
            <a:off x="247675" y="1083525"/>
            <a:ext cx="42741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Commonly mismatched subgenres like rock / alternative could artificially increase ranking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Seek 'better' ranking based on number of unique edges rather than number of collisions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Can use edge matrix to improve labels from one-hot encoding to account for genre overlap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15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50" y="3197100"/>
            <a:ext cx="1114225" cy="1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675" y="2825575"/>
            <a:ext cx="3984874" cy="15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975" y="172075"/>
            <a:ext cx="2726475" cy="44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59" name="Google Shape;259;p2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0" name="Google Shape;26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Stretch Goals</a:t>
            </a:r>
            <a:endParaRPr sz="3000"/>
          </a:p>
        </p:txBody>
      </p:sp>
      <p:sp>
        <p:nvSpPr>
          <p:cNvPr id="262" name="Google Shape;262;p29"/>
          <p:cNvSpPr txBox="1"/>
          <p:nvPr/>
        </p:nvSpPr>
        <p:spPr>
          <a:xfrm>
            <a:off x="247675" y="1150125"/>
            <a:ext cx="32973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Didn't quite get this perfect for today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Connect front end of website to back end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Display album art / animation of input track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Visualize prediction scores against our sunburst and graph clustering visuals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29"/>
          <p:cNvSpPr txBox="1"/>
          <p:nvPr/>
        </p:nvSpPr>
        <p:spPr>
          <a:xfrm>
            <a:off x="4959901" y="3633913"/>
            <a:ext cx="36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12. Website Front End</a:t>
            </a:r>
            <a:endParaRPr i="1"/>
          </a:p>
        </p:txBody>
      </p:sp>
      <p:sp>
        <p:nvSpPr>
          <p:cNvPr id="264" name="Google Shape;264;p2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314" y="759000"/>
            <a:ext cx="4814275" cy="28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71" name="Google Shape;271;p3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2" name="Google Shape;27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25" y="319175"/>
            <a:ext cx="3182050" cy="42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403100" y="683900"/>
            <a:ext cx="49179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Check us out on github!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5"/>
              </a:rPr>
              <a:t>https://github.com/athornton1618/SpotifyClassifier</a:t>
            </a:r>
            <a:r>
              <a:rPr lang="en-US" b="1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3050" y="2091500"/>
            <a:ext cx="2518000" cy="25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17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79" name="Google Shape;79;p1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Project Overview</a:t>
            </a:r>
            <a:endParaRPr sz="3000"/>
          </a:p>
        </p:txBody>
      </p:sp>
      <p:sp>
        <p:nvSpPr>
          <p:cNvPr id="82" name="Google Shape;82;p15"/>
          <p:cNvSpPr txBox="1"/>
          <p:nvPr/>
        </p:nvSpPr>
        <p:spPr>
          <a:xfrm>
            <a:off x="247675" y="1150125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Track Genre Classification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Used Spotify Dev API to create our own dataset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Predicts genre from name only!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 need for mp3 file of song to classify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5"/>
          <p:cNvSpPr txBox="1"/>
          <p:nvPr/>
        </p:nvSpPr>
        <p:spPr>
          <a:xfrm>
            <a:off x="5425988" y="34447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1. Spotify - source for song metadata</a:t>
            </a:r>
            <a:endParaRPr i="1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l="22222" r="22892"/>
          <a:stretch/>
        </p:blipFill>
        <p:spPr>
          <a:xfrm>
            <a:off x="6314450" y="1366425"/>
            <a:ext cx="1892949" cy="19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Business Value</a:t>
            </a:r>
            <a:endParaRPr sz="3000"/>
          </a:p>
        </p:txBody>
      </p:sp>
      <p:sp>
        <p:nvSpPr>
          <p:cNvPr id="91" name="Google Shape;91;p16"/>
          <p:cNvSpPr txBox="1"/>
          <p:nvPr/>
        </p:nvSpPr>
        <p:spPr>
          <a:xfrm>
            <a:off x="247675" y="1150125"/>
            <a:ext cx="45936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Users are curious about 'Spotify Wrapped' genre listening patterns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Spotify API only provides genre labels for artists, not tracks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Some artists have many genres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92" name="Google Shape;92;p1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93" name="Google Shape;93;p1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6"/>
          <p:cNvSpPr txBox="1"/>
          <p:nvPr/>
        </p:nvSpPr>
        <p:spPr>
          <a:xfrm>
            <a:off x="4693250" y="3576675"/>
            <a:ext cx="459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2. Red (Taylor's Version) 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vs. Reputation album comparison</a:t>
            </a:r>
            <a:endParaRPr i="1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375" y="1421388"/>
            <a:ext cx="2097424" cy="20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700" y="1421387"/>
            <a:ext cx="2097424" cy="20974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253300" y="1840988"/>
            <a:ext cx="16350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Electro-pop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R&amp;B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Rap</a:t>
            </a:r>
            <a:endParaRPr sz="20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5038575" y="1840988"/>
            <a:ext cx="16350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Pop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Country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</a:rPr>
              <a:t>Rock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247675" y="2827200"/>
            <a:ext cx="4593600" cy="1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Example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You enjoy 'Ronin (Taylor's Version)'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i="1">
                <a:solidFill>
                  <a:schemeClr val="dk1"/>
                </a:solidFill>
              </a:rPr>
              <a:t>What genre is it?</a:t>
            </a:r>
            <a:endParaRPr sz="1800" i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Taylor Swift has written pop, country, folk, rap, and more!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We provide labels for individual tracks!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07" name="Google Shape;107;p1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New Dataset</a:t>
            </a:r>
            <a:endParaRPr sz="3000"/>
          </a:p>
        </p:txBody>
      </p:sp>
      <p:sp>
        <p:nvSpPr>
          <p:cNvPr id="110" name="Google Shape;110;p17"/>
          <p:cNvSpPr txBox="1"/>
          <p:nvPr/>
        </p:nvSpPr>
        <p:spPr>
          <a:xfrm>
            <a:off x="247675" y="1150125"/>
            <a:ext cx="4836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Queried Spotify for recommendations across 73 subgenres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~500 tracks labelled for each subgenre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Collected Spotify metadata for individual tracks, added subgenre labels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Grouped 73 subgenres -&gt;11 'super-genres' for simpler classification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1" name="Google Shape;111;p17"/>
          <p:cNvSpPr txBox="1"/>
          <p:nvPr/>
        </p:nvSpPr>
        <p:spPr>
          <a:xfrm>
            <a:off x="5266638" y="41478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3. Our dataset hierarchy</a:t>
            </a:r>
            <a:endParaRPr i="1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650" y="759000"/>
            <a:ext cx="3539331" cy="32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19" name="Google Shape;119;p1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" name="Google Shape;12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Feature Variety</a:t>
            </a:r>
            <a:endParaRPr sz="3000"/>
          </a:p>
        </p:txBody>
      </p:sp>
      <p:sp>
        <p:nvSpPr>
          <p:cNvPr id="122" name="Google Shape;122;p18"/>
          <p:cNvSpPr txBox="1"/>
          <p:nvPr/>
        </p:nvSpPr>
        <p:spPr>
          <a:xfrm>
            <a:off x="247675" y="1150125"/>
            <a:ext cx="4836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Combined Spotify audio features and audio analysis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Averaged pitch and timbre vectors over all song segments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Included other miscellaneous metrics (popularity, date of release, explicit lyrics)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18"/>
          <p:cNvSpPr txBox="1"/>
          <p:nvPr/>
        </p:nvSpPr>
        <p:spPr>
          <a:xfrm>
            <a:off x="5344825" y="270475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4. Pitch feature vector</a:t>
            </a:r>
            <a:endParaRPr i="1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063" y="507900"/>
            <a:ext cx="3754925" cy="203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650" y="3264438"/>
            <a:ext cx="77724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906150" y="42264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5. Timbre feature vector</a:t>
            </a:r>
            <a:endParaRPr i="1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33" name="Google Shape;133;p1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4" name="Google Shape;13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Architecture</a:t>
            </a:r>
            <a:endParaRPr sz="3000"/>
          </a:p>
        </p:txBody>
      </p:sp>
      <p:sp>
        <p:nvSpPr>
          <p:cNvPr id="136" name="Google Shape;136;p19"/>
          <p:cNvSpPr txBox="1"/>
          <p:nvPr/>
        </p:nvSpPr>
        <p:spPr>
          <a:xfrm>
            <a:off x="2832150" y="42470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6. System Diagram</a:t>
            </a:r>
            <a:endParaRPr i="1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300" y="949175"/>
            <a:ext cx="6461668" cy="31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44" name="Google Shape;144;p2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5" name="Google Shape;1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Performance</a:t>
            </a:r>
            <a:endParaRPr sz="3000"/>
          </a:p>
        </p:txBody>
      </p:sp>
      <p:sp>
        <p:nvSpPr>
          <p:cNvPr id="147" name="Google Shape;147;p20"/>
          <p:cNvSpPr txBox="1"/>
          <p:nvPr/>
        </p:nvSpPr>
        <p:spPr>
          <a:xfrm>
            <a:off x="247675" y="759000"/>
            <a:ext cx="45936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Tested models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Random Forest Classifier. Accuracy: 0.4765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Decision Tree Classifier. Accuracy: 0.4156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Logistic Regression. Accuracy: 0.5518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LinearSVC. Accuracy: 0.4796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GBT Classifier Accuracy: </a:t>
            </a:r>
            <a:r>
              <a:rPr lang="en-US">
                <a:solidFill>
                  <a:schemeClr val="dk1"/>
                </a:solidFill>
              </a:rPr>
              <a:t>0.6223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GBT results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Test set F1-Score: 0.6217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Precision: 0.6238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Recall:  0.6223</a:t>
            </a:r>
            <a:endParaRPr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</a:t>
            </a:r>
            <a:r>
              <a:rPr lang="en-US">
                <a:solidFill>
                  <a:schemeClr val="dk1"/>
                </a:solidFill>
              </a:rPr>
              <a:t>set </a:t>
            </a:r>
            <a:r>
              <a:rPr lang="en-US"/>
              <a:t>Accuracy: 0.6223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As a benchmark, human accuracy averages around 70% for this kind of genre classification work [1].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[1] Mingwen Dong. Convolutional neural network achieves human-level accuracy in music genre classification. CoRR, abs/1802.09697, 2018.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500"/>
          </a:p>
        </p:txBody>
      </p:sp>
      <p:sp>
        <p:nvSpPr>
          <p:cNvPr id="148" name="Google Shape;148;p20"/>
          <p:cNvSpPr txBox="1"/>
          <p:nvPr/>
        </p:nvSpPr>
        <p:spPr>
          <a:xfrm>
            <a:off x="4993675" y="4361700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7. Test Set Confusion Matrix</a:t>
            </a:r>
            <a:endParaRPr i="1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00" y="824125"/>
            <a:ext cx="3453861" cy="34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56" name="Google Shape;156;p2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7" name="Google Shape;157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Model Performance</a:t>
            </a:r>
            <a:endParaRPr sz="3000"/>
          </a:p>
        </p:txBody>
      </p:sp>
      <p:sp>
        <p:nvSpPr>
          <p:cNvPr id="159" name="Google Shape;159;p21"/>
          <p:cNvSpPr txBox="1"/>
          <p:nvPr/>
        </p:nvSpPr>
        <p:spPr>
          <a:xfrm>
            <a:off x="2531475" y="4264800"/>
            <a:ext cx="34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8. Train Set Confusion Matrix</a:t>
            </a:r>
            <a:endParaRPr i="1"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4">
            <a:alphaModFix/>
          </a:blip>
          <a:srcRect t="980"/>
          <a:stretch/>
        </p:blipFill>
        <p:spPr>
          <a:xfrm>
            <a:off x="4465713" y="603000"/>
            <a:ext cx="3640974" cy="366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67" name="Google Shape;167;p2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8" name="Google Shape;16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195900" y="66600"/>
            <a:ext cx="84261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Analysis: What is this, a crossover episode?</a:t>
            </a:r>
            <a:endParaRPr sz="3000"/>
          </a:p>
        </p:txBody>
      </p:sp>
      <p:sp>
        <p:nvSpPr>
          <p:cNvPr id="170" name="Google Shape;170;p22"/>
          <p:cNvSpPr txBox="1"/>
          <p:nvPr/>
        </p:nvSpPr>
        <p:spPr>
          <a:xfrm>
            <a:off x="152400" y="3456125"/>
            <a:ext cx="3211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'12qZHAeOyTf93YAWvGDTat': ['alternative', 'emo', 'garage', 'grunge', 'guitar', 'party', 'punk-rock', 'rock-n-roll', 'study']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13" y="833674"/>
            <a:ext cx="2626574" cy="26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3367350" y="3456125"/>
            <a:ext cx="28122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'1MUQ6LtYIw6sSGQJEoIi2X': ['acoustic', 'alternative', 'bluegrass', 'chill', 'folk', 'sleep', 'study']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525" y="840975"/>
            <a:ext cx="2607851" cy="260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6179550" y="3456125"/>
            <a:ext cx="2856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'3FtYbEfBqAlGO46NUDQSAt': ['alternative', 'chill', 'indie-pop', 'party', 'study', 'techno']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925" y="843022"/>
            <a:ext cx="2607850" cy="2603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Microsoft Office PowerPoint</Application>
  <PresentationFormat>On-screen Show (16:9)</PresentationFormat>
  <Paragraphs>154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Belleza</vt:lpstr>
      <vt:lpstr>Courier New</vt:lpstr>
      <vt:lpstr>DecoType Naskh</vt:lpstr>
      <vt:lpstr>Times New Roman</vt:lpstr>
      <vt:lpstr>Simple Light</vt:lpstr>
      <vt:lpstr>SpotifyClassifier</vt:lpstr>
      <vt:lpstr>Project Overview</vt:lpstr>
      <vt:lpstr>Business Value</vt:lpstr>
      <vt:lpstr>New Dataset</vt:lpstr>
      <vt:lpstr>Feature Variety</vt:lpstr>
      <vt:lpstr>Model Architecture</vt:lpstr>
      <vt:lpstr>Model Performance</vt:lpstr>
      <vt:lpstr>Model Performance</vt:lpstr>
      <vt:lpstr>Analysis: What is this, a crossover episode?</vt:lpstr>
      <vt:lpstr>Super-Genres as a Graph</vt:lpstr>
      <vt:lpstr>Inter-Connectivity-Rank </vt:lpstr>
      <vt:lpstr>Inter-Connectivity Visualized</vt:lpstr>
      <vt:lpstr>Top Inter-Connectivity-Ranked Subgenres</vt:lpstr>
      <vt:lpstr>Actions from Findings</vt:lpstr>
      <vt:lpstr>Improved Algorithm </vt:lpstr>
      <vt:lpstr>Stretch Goals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SpotifyClassifier</dc:title>
  <dc:creator>Alexander Thornton</dc:creator>
  <cp:lastModifiedBy>Alexander Thornton</cp:lastModifiedBy>
  <cp:revision>1</cp:revision>
  <dcterms:modified xsi:type="dcterms:W3CDTF">2021-12-23T00:25:36Z</dcterms:modified>
</cp:coreProperties>
</file>